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8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2" r:id="rId23"/>
    <p:sldId id="318" r:id="rId24"/>
    <p:sldId id="319" r:id="rId25"/>
    <p:sldId id="317" r:id="rId26"/>
    <p:sldId id="320" r:id="rId27"/>
    <p:sldId id="321" r:id="rId28"/>
    <p:sldId id="323" r:id="rId29"/>
    <p:sldId id="324" r:id="rId30"/>
    <p:sldId id="325" r:id="rId31"/>
    <p:sldId id="326" r:id="rId32"/>
    <p:sldId id="330" r:id="rId33"/>
    <p:sldId id="327" r:id="rId34"/>
    <p:sldId id="329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18"/>
  </p:normalViewPr>
  <p:slideViewPr>
    <p:cSldViewPr snapToGrid="0" snapToObjects="1">
      <p:cViewPr varScale="1">
        <p:scale>
          <a:sx n="106" d="100"/>
          <a:sy n="106" d="100"/>
        </p:scale>
        <p:origin x="92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2112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PG4200: Algorithms And Data Structures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Lesson 08: </a:t>
            </a:r>
            <a:br>
              <a:rPr lang="en-US" sz="6600" dirty="0" smtClean="0"/>
            </a:br>
            <a:r>
              <a:rPr lang="en-US" sz="6600" dirty="0" smtClean="0"/>
              <a:t>Graphs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smtClean="0"/>
              <a:t>Prof</a:t>
            </a:r>
            <a:r>
              <a:rPr lang="en-US" smtClean="0"/>
              <a:t>. </a:t>
            </a:r>
            <a:r>
              <a:rPr lang="en-US" dirty="0" smtClean="0"/>
              <a:t>Andrea Arcuri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4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42" y="295835"/>
            <a:ext cx="6995746" cy="1370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Maze /</a:t>
            </a:r>
            <a:r>
              <a:rPr lang="en-US" dirty="0"/>
              <a:t> </a:t>
            </a:r>
            <a:r>
              <a:rPr lang="en-US" dirty="0" smtClean="0"/>
              <a:t>Labyrinth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582" y="1784898"/>
            <a:ext cx="11743593" cy="4810368"/>
          </a:xfrm>
        </p:spPr>
        <p:txBody>
          <a:bodyPr/>
          <a:lstStyle/>
          <a:p>
            <a:r>
              <a:rPr lang="en-US" dirty="0" smtClean="0"/>
              <a:t>Mazes can be represented with a graph</a:t>
            </a:r>
          </a:p>
          <a:p>
            <a:r>
              <a:rPr lang="en-US" dirty="0" smtClean="0"/>
              <a:t>Vertices: intersections</a:t>
            </a:r>
          </a:p>
          <a:p>
            <a:r>
              <a:rPr lang="en-US" dirty="0" smtClean="0"/>
              <a:t>Edges: passages between two intersections</a:t>
            </a:r>
          </a:p>
          <a:p>
            <a:r>
              <a:rPr lang="en-US" dirty="0" smtClean="0"/>
              <a:t>Find path from starting vertex to the vertex of the exit</a:t>
            </a:r>
            <a:endParaRPr lang="en-US" dirty="0"/>
          </a:p>
        </p:txBody>
      </p:sp>
      <p:pic>
        <p:nvPicPr>
          <p:cNvPr id="4100" name="Picture 4" descr="Image result fo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6714223"/>
            <a:ext cx="2597352" cy="27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abyrin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07" y="6714222"/>
            <a:ext cx="5169878" cy="26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6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Thesus</a:t>
            </a:r>
            <a:r>
              <a:rPr lang="en-US" dirty="0" smtClean="0"/>
              <a:t> vs. the Minotaur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8333" y="1994765"/>
            <a:ext cx="6064737" cy="4720492"/>
          </a:xfrm>
        </p:spPr>
        <p:txBody>
          <a:bodyPr/>
          <a:lstStyle/>
          <a:p>
            <a:r>
              <a:rPr lang="en-US" dirty="0" err="1" smtClean="0"/>
              <a:t>Thesus</a:t>
            </a:r>
            <a:r>
              <a:rPr lang="en-US" dirty="0" smtClean="0"/>
              <a:t> slays the Minotaur at the center of the labyrinth</a:t>
            </a:r>
          </a:p>
          <a:p>
            <a:r>
              <a:rPr lang="en-US" dirty="0" smtClean="0"/>
              <a:t>Used a thread to trace back the exit</a:t>
            </a:r>
            <a:endParaRPr lang="en-US" dirty="0"/>
          </a:p>
        </p:txBody>
      </p:sp>
      <p:pic>
        <p:nvPicPr>
          <p:cNvPr id="5122" name="Picture 2" descr="Image result for minotau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2" y="2673126"/>
            <a:ext cx="5425436" cy="336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e/e5/Minotauru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60" y="6482514"/>
            <a:ext cx="39243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thread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6825659"/>
            <a:ext cx="3611834" cy="26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449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Trémaux's</a:t>
            </a:r>
            <a:r>
              <a:rPr lang="en-US" dirty="0"/>
              <a:t> A</a:t>
            </a:r>
            <a:r>
              <a:rPr lang="en-US" dirty="0" smtClean="0"/>
              <a:t>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Pierre </a:t>
            </a:r>
            <a:r>
              <a:rPr lang="en-US" dirty="0" err="1"/>
              <a:t>Trémaux</a:t>
            </a:r>
            <a:r>
              <a:rPr lang="en-US" dirty="0"/>
              <a:t>, </a:t>
            </a:r>
            <a:r>
              <a:rPr lang="en-US" dirty="0" smtClean="0"/>
              <a:t>19th-century</a:t>
            </a:r>
          </a:p>
          <a:p>
            <a:r>
              <a:rPr lang="en-US" dirty="0" smtClean="0"/>
              <a:t>Method that guarantees to find an exit in a maze</a:t>
            </a:r>
          </a:p>
          <a:p>
            <a:pPr lvl="1"/>
            <a:r>
              <a:rPr lang="en-US" dirty="0" smtClean="0"/>
              <a:t>Note: talking about actual mazes, not computers…</a:t>
            </a:r>
          </a:p>
          <a:p>
            <a:r>
              <a:rPr lang="en-US" dirty="0" err="1"/>
              <a:t>Trémaux's</a:t>
            </a:r>
            <a:r>
              <a:rPr lang="en-US" dirty="0"/>
              <a:t> </a:t>
            </a:r>
            <a:r>
              <a:rPr lang="en-US" dirty="0" smtClean="0"/>
              <a:t>Algorithm is an instance of what we now call </a:t>
            </a:r>
            <a:r>
              <a:rPr lang="en-US" i="1" dirty="0" smtClean="0"/>
              <a:t>Depth-First Search </a:t>
            </a:r>
            <a:r>
              <a:rPr lang="en-US" dirty="0" smtClean="0"/>
              <a:t>in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332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846" y="2603500"/>
            <a:ext cx="12564208" cy="6286500"/>
          </a:xfrm>
        </p:spPr>
        <p:txBody>
          <a:bodyPr/>
          <a:lstStyle/>
          <a:p>
            <a:r>
              <a:rPr lang="en-US" dirty="0" smtClean="0"/>
              <a:t>Try to find a path from vertex X to Y</a:t>
            </a:r>
          </a:p>
          <a:p>
            <a:r>
              <a:rPr lang="en-US" dirty="0" smtClean="0"/>
              <a:t>Mark current vertex as visited</a:t>
            </a:r>
          </a:p>
          <a:p>
            <a:r>
              <a:rPr lang="en-US" i="1" dirty="0" smtClean="0"/>
              <a:t>Recursively</a:t>
            </a:r>
            <a:r>
              <a:rPr lang="en-US" dirty="0" smtClean="0"/>
              <a:t> look at each connected vertex from the current</a:t>
            </a:r>
          </a:p>
          <a:p>
            <a:pPr lvl="1"/>
            <a:r>
              <a:rPr lang="en-US" dirty="0" smtClean="0"/>
              <a:t>But skip already marked vertices (</a:t>
            </a:r>
            <a:r>
              <a:rPr lang="en-US" dirty="0" err="1" smtClean="0"/>
              <a:t>eg</a:t>
            </a:r>
            <a:r>
              <a:rPr lang="en-US" dirty="0" smtClean="0"/>
              <a:t>, by using a set)</a:t>
            </a:r>
          </a:p>
          <a:p>
            <a:r>
              <a:rPr lang="en-US" dirty="0" smtClean="0"/>
              <a:t>Use stack to represent path from X toward current vertex</a:t>
            </a:r>
          </a:p>
          <a:p>
            <a:pPr lvl="1"/>
            <a:r>
              <a:rPr lang="en-US" dirty="0" smtClean="0"/>
              <a:t>Push when recursively evaluate a connected vertex</a:t>
            </a:r>
          </a:p>
          <a:p>
            <a:pPr lvl="1"/>
            <a:r>
              <a:rPr lang="en-US" dirty="0" smtClean="0"/>
              <a:t>Pop when backtrack out of a recursive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412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14493" y="46034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24142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25780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33615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29697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68151" y="322952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34333" y="420292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62543" y="43919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44182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44182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72122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60835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14493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08231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79957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54373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79957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Oval 80"/>
          <p:cNvSpPr>
            <a:spLocks noChangeAspect="1"/>
          </p:cNvSpPr>
          <p:nvPr/>
        </p:nvSpPr>
        <p:spPr>
          <a:xfrm>
            <a:off x="7485178" y="4603452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6894827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8696465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6104300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000382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6938836" y="3229523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6205018" y="420292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9333228" y="439199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9" name="Straight Connector 88"/>
          <p:cNvCxnSpPr>
            <a:stCxn id="82" idx="4"/>
            <a:endCxn id="85" idx="0"/>
          </p:cNvCxnSpPr>
          <p:nvPr/>
        </p:nvCxnSpPr>
        <p:spPr>
          <a:xfrm>
            <a:off x="7214867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Connector 89"/>
          <p:cNvCxnSpPr>
            <a:stCxn id="81" idx="3"/>
            <a:endCxn id="82" idx="0"/>
          </p:cNvCxnSpPr>
          <p:nvPr/>
        </p:nvCxnSpPr>
        <p:spPr>
          <a:xfrm flipH="1">
            <a:off x="7214867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Connector 90"/>
          <p:cNvCxnSpPr>
            <a:stCxn id="83" idx="7"/>
            <a:endCxn id="88" idx="4"/>
          </p:cNvCxnSpPr>
          <p:nvPr/>
        </p:nvCxnSpPr>
        <p:spPr>
          <a:xfrm flipV="1">
            <a:off x="9242807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Straight Connector 91"/>
          <p:cNvCxnSpPr>
            <a:stCxn id="81" idx="5"/>
            <a:endCxn id="83" idx="2"/>
          </p:cNvCxnSpPr>
          <p:nvPr/>
        </p:nvCxnSpPr>
        <p:spPr>
          <a:xfrm>
            <a:off x="8031520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Connector 92"/>
          <p:cNvCxnSpPr>
            <a:stCxn id="86" idx="5"/>
            <a:endCxn id="81" idx="0"/>
          </p:cNvCxnSpPr>
          <p:nvPr/>
        </p:nvCxnSpPr>
        <p:spPr>
          <a:xfrm>
            <a:off x="7485178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Connector 93"/>
          <p:cNvCxnSpPr>
            <a:stCxn id="86" idx="6"/>
            <a:endCxn id="88" idx="1"/>
          </p:cNvCxnSpPr>
          <p:nvPr/>
        </p:nvCxnSpPr>
        <p:spPr>
          <a:xfrm>
            <a:off x="7578916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/>
          <p:cNvCxnSpPr>
            <a:stCxn id="82" idx="3"/>
            <a:endCxn id="84" idx="7"/>
          </p:cNvCxnSpPr>
          <p:nvPr/>
        </p:nvCxnSpPr>
        <p:spPr>
          <a:xfrm flipH="1">
            <a:off x="6650642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Connector 95"/>
          <p:cNvCxnSpPr>
            <a:stCxn id="87" idx="0"/>
            <a:endCxn id="86" idx="3"/>
          </p:cNvCxnSpPr>
          <p:nvPr/>
        </p:nvCxnSpPr>
        <p:spPr>
          <a:xfrm flipV="1">
            <a:off x="6525058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/>
          <p:cNvCxnSpPr>
            <a:stCxn id="84" idx="5"/>
            <a:endCxn id="85" idx="2"/>
          </p:cNvCxnSpPr>
          <p:nvPr/>
        </p:nvCxnSpPr>
        <p:spPr>
          <a:xfrm>
            <a:off x="6650642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TextBox 97"/>
          <p:cNvSpPr txBox="1"/>
          <p:nvPr/>
        </p:nvSpPr>
        <p:spPr>
          <a:xfrm>
            <a:off x="6552994" y="7816176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0,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9646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on 0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58856" y="459463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768505" y="54832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70143" y="5545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977978" y="64444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874060" y="68109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812514" y="322070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78696" y="419410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06906" y="438317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2088545" y="614686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2088545" y="516106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4116485" y="504679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905198" y="516106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2358856" y="378713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2452594" y="355251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1524320" y="604968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1398736" y="378713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1524320" y="701089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32527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 to X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(0),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881708" y="470872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291357" y="55973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4092995" y="56597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500830" y="655855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396912" y="692502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335366" y="333479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601548" y="43081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729758" y="44972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611397" y="626095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611397" y="527515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639337" y="516088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428050" y="527515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881708" y="390122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975446" y="366660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2047172" y="616377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921588" y="390122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2047172" y="712498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72449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1 and then 3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(1), 4, 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2628711" y="4649851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2038360" y="553846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3839998" y="5600863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247833" y="6499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143915" y="686615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082369" y="32759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1348551" y="4249323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4476761" y="44383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1" name="Straight Connector 80"/>
          <p:cNvCxnSpPr>
            <a:stCxn id="74" idx="4"/>
            <a:endCxn id="77" idx="0"/>
          </p:cNvCxnSpPr>
          <p:nvPr/>
        </p:nvCxnSpPr>
        <p:spPr>
          <a:xfrm>
            <a:off x="2358400" y="6202081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/>
          <p:cNvCxnSpPr>
            <a:stCxn id="73" idx="3"/>
            <a:endCxn id="74" idx="0"/>
          </p:cNvCxnSpPr>
          <p:nvPr/>
        </p:nvCxnSpPr>
        <p:spPr>
          <a:xfrm flipH="1">
            <a:off x="2358400" y="5216282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Connector 82"/>
          <p:cNvCxnSpPr>
            <a:stCxn id="75" idx="7"/>
            <a:endCxn id="80" idx="4"/>
          </p:cNvCxnSpPr>
          <p:nvPr/>
        </p:nvCxnSpPr>
        <p:spPr>
          <a:xfrm flipV="1">
            <a:off x="4386340" y="5102008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/>
          <p:cNvCxnSpPr>
            <a:stCxn id="73" idx="5"/>
            <a:endCxn id="75" idx="2"/>
          </p:cNvCxnSpPr>
          <p:nvPr/>
        </p:nvCxnSpPr>
        <p:spPr>
          <a:xfrm>
            <a:off x="3175053" y="5216282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Connector 84"/>
          <p:cNvCxnSpPr>
            <a:stCxn id="78" idx="5"/>
            <a:endCxn id="73" idx="0"/>
          </p:cNvCxnSpPr>
          <p:nvPr/>
        </p:nvCxnSpPr>
        <p:spPr>
          <a:xfrm>
            <a:off x="2628711" y="3842353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Connector 85"/>
          <p:cNvCxnSpPr>
            <a:stCxn id="78" idx="6"/>
            <a:endCxn id="80" idx="1"/>
          </p:cNvCxnSpPr>
          <p:nvPr/>
        </p:nvCxnSpPr>
        <p:spPr>
          <a:xfrm>
            <a:off x="2722449" y="36077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Straight Connector 86"/>
          <p:cNvCxnSpPr>
            <a:stCxn id="74" idx="3"/>
            <a:endCxn id="76" idx="7"/>
          </p:cNvCxnSpPr>
          <p:nvPr/>
        </p:nvCxnSpPr>
        <p:spPr>
          <a:xfrm flipH="1">
            <a:off x="1794175" y="6104897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Connector 87"/>
          <p:cNvCxnSpPr>
            <a:stCxn id="79" idx="0"/>
            <a:endCxn id="78" idx="3"/>
          </p:cNvCxnSpPr>
          <p:nvPr/>
        </p:nvCxnSpPr>
        <p:spPr>
          <a:xfrm flipV="1">
            <a:off x="1668591" y="3842353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Connector 88"/>
          <p:cNvCxnSpPr>
            <a:stCxn id="76" idx="5"/>
            <a:endCxn id="77" idx="2"/>
          </p:cNvCxnSpPr>
          <p:nvPr/>
        </p:nvCxnSpPr>
        <p:spPr>
          <a:xfrm>
            <a:off x="1794175" y="7066114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(X),3, </a:t>
            </a:r>
            <a:r>
              <a:rPr lang="en-US" dirty="0"/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15502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5 and then 4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(3), (5)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5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(3),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692258" y="488278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101907" y="57713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903545" y="583379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311380" y="673261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207462" y="709908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145916" y="3508854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412098" y="448225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540308" y="4671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421947" y="6435013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421947" y="5449214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449887" y="5334940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238600" y="5449214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692258" y="4075285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785996" y="3840662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857722" y="6337829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732138" y="4075285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857722" y="7299046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487626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 Till 1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(X), (3), </a:t>
            </a:r>
            <a:r>
              <a:rPr lang="en-US" b="1" dirty="0" smtClean="0"/>
              <a:t>2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532397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942046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743684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151519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2047601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986055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252237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80447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262086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262086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290026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3078739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532397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626135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697861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572277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697861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618455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</a:t>
            </a: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3, 5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</a:t>
            </a:r>
            <a:r>
              <a:rPr lang="en-US" b="1" dirty="0" smtClean="0"/>
              <a:t>(3), (5)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278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315" y="2603499"/>
            <a:ext cx="8581293" cy="6751515"/>
          </a:xfrm>
        </p:spPr>
        <p:txBody>
          <a:bodyPr>
            <a:normAutofit/>
          </a:bodyPr>
          <a:lstStyle/>
          <a:p>
            <a:r>
              <a:rPr lang="en-US" dirty="0" smtClean="0"/>
              <a:t>A set of </a:t>
            </a:r>
            <a:r>
              <a:rPr lang="en-US" b="1" dirty="0" smtClean="0"/>
              <a:t>vertices</a:t>
            </a:r>
            <a:r>
              <a:rPr lang="en-US" dirty="0" smtClean="0"/>
              <a:t> connected by </a:t>
            </a:r>
            <a:r>
              <a:rPr lang="en-US" b="1" dirty="0" smtClean="0"/>
              <a:t>edges</a:t>
            </a:r>
          </a:p>
          <a:p>
            <a:r>
              <a:rPr lang="en-US" b="1" dirty="0" smtClean="0"/>
              <a:t>Directed</a:t>
            </a:r>
            <a:r>
              <a:rPr lang="en-US" dirty="0" smtClean="0"/>
              <a:t> or </a:t>
            </a:r>
            <a:r>
              <a:rPr lang="en-US" b="1" dirty="0" smtClean="0"/>
              <a:t>Undirected </a:t>
            </a:r>
            <a:r>
              <a:rPr lang="en-US" dirty="0" smtClean="0"/>
              <a:t>graphs</a:t>
            </a:r>
          </a:p>
          <a:p>
            <a:pPr lvl="1"/>
            <a:r>
              <a:rPr lang="en-US" dirty="0" smtClean="0"/>
              <a:t>If edge from X to Y, implies edge from Y to X?</a:t>
            </a:r>
          </a:p>
          <a:p>
            <a:r>
              <a:rPr lang="en-US" dirty="0" smtClean="0"/>
              <a:t>Many different problems can be represented with graphs</a:t>
            </a:r>
          </a:p>
          <a:p>
            <a:r>
              <a:rPr lang="en-US" dirty="0" smtClean="0"/>
              <a:t>Many different algorithms specialized for graphs</a:t>
            </a:r>
          </a:p>
          <a:p>
            <a:r>
              <a:rPr lang="en-US" dirty="0" smtClean="0"/>
              <a:t>Here just having a very high level view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472811" y="693063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12" idx="4"/>
            <a:endCxn id="7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5" idx="5"/>
            <a:endCxn id="8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4" idx="4"/>
            <a:endCxn id="5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7"/>
            <a:endCxn id="6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4" idx="6"/>
            <a:endCxn id="6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9" idx="5"/>
            <a:endCxn id="4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11" idx="4"/>
            <a:endCxn id="13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8" idx="4"/>
            <a:endCxn id="12" idx="0"/>
          </p:cNvCxnSpPr>
          <p:nvPr/>
        </p:nvCxnSpPr>
        <p:spPr>
          <a:xfrm flipH="1">
            <a:off x="11890131" y="6086580"/>
            <a:ext cx="182880" cy="1175865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5" idx="3"/>
            <a:endCxn id="11" idx="7"/>
          </p:cNvCxnSpPr>
          <p:nvPr/>
        </p:nvCxnSpPr>
        <p:spPr>
          <a:xfrm flipH="1">
            <a:off x="10030264" y="5335291"/>
            <a:ext cx="536285" cy="40934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6" idx="5"/>
            <a:endCxn id="8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10" idx="3"/>
            <a:endCxn id="13" idx="7"/>
          </p:cNvCxnSpPr>
          <p:nvPr/>
        </p:nvCxnSpPr>
        <p:spPr>
          <a:xfrm flipH="1">
            <a:off x="10074273" y="7497068"/>
            <a:ext cx="492276" cy="526176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13" idx="5"/>
            <a:endCxn id="7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447896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2 and 1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7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54647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95611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75775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6559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06167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00012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26631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39452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27615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27615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30409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09281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54647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64020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71193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58635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71193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TextBox 73"/>
          <p:cNvSpPr txBox="1"/>
          <p:nvPr/>
        </p:nvSpPr>
        <p:spPr>
          <a:xfrm>
            <a:off x="63252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</a:t>
            </a:r>
            <a:r>
              <a:rPr lang="en-US" dirty="0"/>
              <a:t>1</a:t>
            </a:r>
            <a:r>
              <a:rPr lang="en-US" dirty="0" smtClean="0"/>
              <a:t>), </a:t>
            </a:r>
            <a:r>
              <a:rPr lang="en-US" dirty="0"/>
              <a:t>Y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32456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Path X, 1, 2, Y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6533490" y="444358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7744777" y="539459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5987148" y="306965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8381540" y="423212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8291119" y="489574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7079832" y="501001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6533490" y="363608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8126363" y="6204364"/>
            <a:ext cx="457159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found a path (which is stored in the stack), but it is not necessarily the shortest (which would be X-Y)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308052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17701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519339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27174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823256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761710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027892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156102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037741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037741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065681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2854394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308052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401790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473516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347932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473516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394109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589510" y="31235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1983902" y="428599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5" idx="6"/>
            <a:endCxn id="76" idx="1"/>
          </p:cNvCxnSpPr>
          <p:nvPr/>
        </p:nvCxnSpPr>
        <p:spPr>
          <a:xfrm>
            <a:off x="10229590" y="34553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93204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15" y="444500"/>
            <a:ext cx="12247685" cy="215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782" y="2603500"/>
            <a:ext cx="12718473" cy="6286500"/>
          </a:xfrm>
        </p:spPr>
        <p:txBody>
          <a:bodyPr/>
          <a:lstStyle/>
          <a:p>
            <a:r>
              <a:rPr lang="en-US" dirty="0" smtClean="0"/>
              <a:t>DFS no guarantee to find shortest path, whereas BFS does</a:t>
            </a:r>
          </a:p>
          <a:p>
            <a:r>
              <a:rPr lang="en-US" dirty="0" smtClean="0"/>
              <a:t>From starting point X, look at all paths of length 1, then all paths of length 2, then 3, … then N, until found Y or visited whole graph</a:t>
            </a:r>
          </a:p>
          <a:p>
            <a:r>
              <a:rPr lang="en-US" dirty="0" smtClean="0"/>
              <a:t>Considering paths without cycles</a:t>
            </a:r>
          </a:p>
        </p:txBody>
      </p:sp>
    </p:spTree>
    <p:extLst>
      <p:ext uri="{BB962C8B-B14F-4D97-AF65-F5344CB8AC3E}">
        <p14:creationId xmlns:p14="http://schemas.microsoft.com/office/powerpoint/2010/main" val="13971661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 smtClean="0"/>
              <a:t>Paths Starting From X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5044687" y="6970210"/>
            <a:ext cx="353943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 paths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to Y,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2 and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35713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 smtClean="0"/>
              <a:t>From X to 5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4930423" y="7396985"/>
            <a:ext cx="379591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4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paths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for X-5,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4, </a:t>
            </a:r>
            <a:r>
              <a:rPr lang="en-US" dirty="0" smtClean="0"/>
              <a:t>5, 6, 7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024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special algorithm to keep track and visit all paths of length N in increasing order</a:t>
            </a:r>
          </a:p>
          <a:p>
            <a:r>
              <a:rPr lang="en-US" dirty="0" smtClean="0"/>
              <a:t>BFS</a:t>
            </a:r>
            <a:r>
              <a:rPr lang="en-US" dirty="0"/>
              <a:t>: use a </a:t>
            </a:r>
            <a:r>
              <a:rPr lang="en-US" i="1" dirty="0"/>
              <a:t>queue </a:t>
            </a:r>
            <a:r>
              <a:rPr lang="en-US" dirty="0"/>
              <a:t>of yet to visit vertices</a:t>
            </a:r>
          </a:p>
          <a:p>
            <a:r>
              <a:rPr lang="en-US" dirty="0"/>
              <a:t>Pull vertex from queue, add connected vertices to back, if not already visited</a:t>
            </a:r>
          </a:p>
          <a:p>
            <a:r>
              <a:rPr lang="en-US" dirty="0"/>
              <a:t>Keep track </a:t>
            </a:r>
            <a:r>
              <a:rPr lang="en-US" dirty="0" smtClean="0"/>
              <a:t>of which pulled vertex X added a connected vertex 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53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56494"/>
              </p:ext>
            </p:extLst>
          </p:nvPr>
        </p:nvGraphicFramePr>
        <p:xfrm>
          <a:off x="6602003" y="2907058"/>
          <a:ext cx="66783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7838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63454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734777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39681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18239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08543" y="4126281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Pulled X,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added 0, 1, and Y.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Those</a:t>
            </a:r>
            <a:r>
              <a:rPr lang="en-US" dirty="0" smtClean="0"/>
              <a:t> represent all </a:t>
            </a:r>
            <a:r>
              <a:rPr lang="en-US" dirty="0"/>
              <a:t>p</a:t>
            </a:r>
            <a:r>
              <a:rPr lang="en-US" baseline="0" dirty="0" smtClean="0"/>
              <a:t>aths</a:t>
            </a:r>
            <a:r>
              <a:rPr lang="en-US" dirty="0" smtClean="0"/>
              <a:t> of length 2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1003315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22082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7269" y="4047200"/>
            <a:ext cx="4034809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0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not adding X back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Pulling 1 results in adding 3 and 2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33191899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19146"/>
              </p:ext>
            </p:extLst>
          </p:nvPr>
        </p:nvGraphicFramePr>
        <p:xfrm>
          <a:off x="6602003" y="2907058"/>
          <a:ext cx="133004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61827" y="4087926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Y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connected 2 and X have already been handled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99687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slo met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09330"/>
            <a:ext cx="10410094" cy="922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9708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3764779" cy="2159000"/>
          </a:xfrm>
        </p:spPr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78547"/>
              </p:ext>
            </p:extLst>
          </p:nvPr>
        </p:nvGraphicFramePr>
        <p:xfrm>
          <a:off x="6602003" y="2907058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225088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56427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6751" y="825687"/>
            <a:ext cx="4034809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2 has no effect (1 and Y already handled).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Pulling 3 leads to push 4 and 5 (but not 1 that has already</a:t>
            </a:r>
            <a:r>
              <a:rPr lang="en-US" dirty="0" smtClean="0"/>
              <a:t> been handled</a:t>
            </a:r>
            <a:r>
              <a:rPr lang="en-US" baseline="0" dirty="0" smtClean="0"/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5 is our target</a:t>
            </a:r>
            <a:endParaRPr lang="en-US" baseline="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97584"/>
              </p:ext>
            </p:extLst>
          </p:nvPr>
        </p:nvGraphicFramePr>
        <p:xfrm>
          <a:off x="6602003" y="1918488"/>
          <a:ext cx="59950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47230" y="191082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51013"/>
              </p:ext>
            </p:extLst>
          </p:nvPr>
        </p:nvGraphicFramePr>
        <p:xfrm>
          <a:off x="6602003" y="933645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247230" y="925986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10945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464539" cy="1627993"/>
          </a:xfrm>
        </p:spPr>
        <p:txBody>
          <a:bodyPr/>
          <a:lstStyle/>
          <a:p>
            <a:r>
              <a:rPr lang="en-US" dirty="0" smtClean="0"/>
              <a:t>Retrieve Path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46365"/>
              </p:ext>
            </p:extLst>
          </p:nvPr>
        </p:nvGraphicFramePr>
        <p:xfrm>
          <a:off x="6350372" y="2856816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719524" y="2091219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1273" y="2751727"/>
            <a:ext cx="294668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From 5, follow links backward in the map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ti</a:t>
            </a:r>
            <a:r>
              <a:rPr lang="en-US" dirty="0" smtClean="0"/>
              <a:t>ll X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sp>
        <p:nvSpPr>
          <p:cNvPr id="22" name="Curved Left Arrow 21"/>
          <p:cNvSpPr/>
          <p:nvPr/>
        </p:nvSpPr>
        <p:spPr>
          <a:xfrm>
            <a:off x="8046455" y="5491080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Curved Left Arrow 29"/>
          <p:cNvSpPr/>
          <p:nvPr/>
        </p:nvSpPr>
        <p:spPr>
          <a:xfrm>
            <a:off x="8046455" y="2965390"/>
            <a:ext cx="916125" cy="1849565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Curved Left Arrow 30"/>
          <p:cNvSpPr/>
          <p:nvPr/>
        </p:nvSpPr>
        <p:spPr>
          <a:xfrm>
            <a:off x="5324477" y="4453154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333780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6325981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324477" y="7820366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8431922" y="782036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6" name="Straight Connector 35"/>
          <p:cNvCxnSpPr>
            <a:stCxn id="32" idx="2"/>
            <a:endCxn id="33" idx="6"/>
          </p:cNvCxnSpPr>
          <p:nvPr/>
        </p:nvCxnSpPr>
        <p:spPr>
          <a:xfrm flipH="1">
            <a:off x="6966061" y="8152174"/>
            <a:ext cx="367719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35" idx="2"/>
            <a:endCxn id="32" idx="6"/>
          </p:cNvCxnSpPr>
          <p:nvPr/>
        </p:nvCxnSpPr>
        <p:spPr>
          <a:xfrm flipH="1">
            <a:off x="7973860" y="8152174"/>
            <a:ext cx="458062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>
            <a:stCxn id="33" idx="2"/>
            <a:endCxn id="34" idx="6"/>
          </p:cNvCxnSpPr>
          <p:nvPr/>
        </p:nvCxnSpPr>
        <p:spPr>
          <a:xfrm flipH="1">
            <a:off x="5964557" y="8152174"/>
            <a:ext cx="361424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5813483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or BFS?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761" y="2603499"/>
            <a:ext cx="12233429" cy="6931118"/>
          </a:xfrm>
        </p:spPr>
        <p:txBody>
          <a:bodyPr/>
          <a:lstStyle/>
          <a:p>
            <a:r>
              <a:rPr lang="en-US" dirty="0" smtClean="0"/>
              <a:t>BFS guarantees to find minimum path, whereas DFS does not</a:t>
            </a:r>
          </a:p>
          <a:p>
            <a:r>
              <a:rPr lang="en-US" dirty="0" smtClean="0"/>
              <a:t>But BFS is “usually” more expensive, both in terms of time and memory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716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4105210"/>
          </a:xfrm>
        </p:spPr>
        <p:txBody>
          <a:bodyPr/>
          <a:lstStyle/>
          <a:p>
            <a:r>
              <a:rPr lang="en-US" dirty="0" smtClean="0"/>
              <a:t>You can have graphs where edges have weights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distance between two cities, road tolls, etc.</a:t>
            </a:r>
          </a:p>
          <a:p>
            <a:r>
              <a:rPr lang="en-US" dirty="0" smtClean="0"/>
              <a:t>Find paths with shortest weight/cost on the traversed edges, even if traversing more vertices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4" y="6261868"/>
            <a:ext cx="6687198" cy="33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489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</a:t>
            </a:r>
            <a:r>
              <a:rPr lang="en-US" dirty="0" smtClean="0"/>
              <a:t>4.1</a:t>
            </a:r>
          </a:p>
          <a:p>
            <a:r>
              <a:rPr lang="en-US" dirty="0" smtClean="0"/>
              <a:t>Study code in the </a:t>
            </a:r>
            <a:r>
              <a:rPr lang="en-US" i="1" dirty="0" smtClean="0"/>
              <a:t>org.pg4200.les08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Do exercises in </a:t>
            </a:r>
            <a:r>
              <a:rPr lang="en-US" i="1" dirty="0" smtClean="0"/>
              <a:t>exercises/ex08</a:t>
            </a:r>
          </a:p>
          <a:p>
            <a:r>
              <a:rPr lang="en-US" dirty="0" smtClean="0"/>
              <a:t>Extra: do exercises in the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51000"/>
            <a:ext cx="13005687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65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raph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2" y="182931"/>
            <a:ext cx="12720303" cy="94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052" y="260033"/>
            <a:ext cx="33315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 a social network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65937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et_map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0" y="79936"/>
            <a:ext cx="9449546" cy="94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48156" y="938214"/>
            <a:ext cx="3456643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Machines connected on internet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Note: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the picture only show a tiny subset of the whole internet graph…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20029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85" y="2603499"/>
            <a:ext cx="7618783" cy="667238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Vertex</a:t>
            </a:r>
            <a:r>
              <a:rPr lang="en-US" dirty="0" smtClean="0"/>
              <a:t>: a node, for which can use a label to identify it</a:t>
            </a:r>
          </a:p>
          <a:p>
            <a:r>
              <a:rPr lang="en-US" b="1" dirty="0" smtClean="0"/>
              <a:t>Edge</a:t>
            </a:r>
            <a:r>
              <a:rPr lang="en-US" dirty="0" smtClean="0"/>
              <a:t>: connection between 2 nodes</a:t>
            </a:r>
          </a:p>
          <a:p>
            <a:r>
              <a:rPr lang="en-US" b="1" dirty="0" smtClean="0"/>
              <a:t>Path</a:t>
            </a:r>
            <a:r>
              <a:rPr lang="en-US" dirty="0" smtClean="0"/>
              <a:t>: a sequence of connected nodes</a:t>
            </a:r>
          </a:p>
          <a:p>
            <a:r>
              <a:rPr lang="en-US" b="1" dirty="0" smtClean="0"/>
              <a:t>Cycle</a:t>
            </a:r>
            <a:r>
              <a:rPr lang="en-US" dirty="0" smtClean="0"/>
              <a:t>: a path starting and ending on the same node</a:t>
            </a:r>
          </a:p>
          <a:p>
            <a:r>
              <a:rPr lang="en-US" dirty="0" smtClean="0"/>
              <a:t>Note: in a graph, not all nodes are necessarily connected</a:t>
            </a: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10289931" y="7118561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0" name="Straight Connector 39"/>
          <p:cNvCxnSpPr>
            <a:stCxn id="38" idx="4"/>
            <a:endCxn id="33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1" idx="5"/>
            <a:endCxn id="34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>
            <a:stCxn id="30" idx="4"/>
            <a:endCxn id="31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>
            <a:stCxn id="31" idx="7"/>
            <a:endCxn id="32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>
            <a:stCxn id="30" idx="6"/>
            <a:endCxn id="32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35" idx="5"/>
            <a:endCxn id="30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  <a:endCxn id="39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>
            <a:stCxn id="37" idx="5"/>
            <a:endCxn id="38" idx="1"/>
          </p:cNvCxnSpPr>
          <p:nvPr/>
        </p:nvCxnSpPr>
        <p:spPr>
          <a:xfrm>
            <a:off x="10030264" y="6213879"/>
            <a:ext cx="1633565" cy="1145750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8" idx="2"/>
            <a:endCxn id="36" idx="6"/>
          </p:cNvCxnSpPr>
          <p:nvPr/>
        </p:nvCxnSpPr>
        <p:spPr>
          <a:xfrm flipH="1" flipV="1">
            <a:off x="10930011" y="7450369"/>
            <a:ext cx="640080" cy="143884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32" idx="5"/>
            <a:endCxn id="34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6" idx="3"/>
            <a:endCxn id="39" idx="7"/>
          </p:cNvCxnSpPr>
          <p:nvPr/>
        </p:nvCxnSpPr>
        <p:spPr>
          <a:xfrm flipH="1">
            <a:off x="10074273" y="7684992"/>
            <a:ext cx="309396" cy="33825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39" idx="5"/>
            <a:endCxn id="33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/>
          <p:cNvSpPr txBox="1"/>
          <p:nvPr/>
        </p:nvSpPr>
        <p:spPr>
          <a:xfrm>
            <a:off x="7694645" y="2671574"/>
            <a:ext cx="7998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vertex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791351" y="3764266"/>
            <a:ext cx="67326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edge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694646" y="4699993"/>
            <a:ext cx="152701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connected components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383718" y="6447826"/>
            <a:ext cx="14539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path 6,7,5,8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1440557" y="2615246"/>
            <a:ext cx="9483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c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ycle 2,4,3,2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502726" y="3595784"/>
            <a:ext cx="301236" cy="24539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/>
          <p:cNvCxnSpPr/>
          <p:nvPr/>
        </p:nvCxnSpPr>
        <p:spPr>
          <a:xfrm>
            <a:off x="9227527" y="5031156"/>
            <a:ext cx="416147" cy="467550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Arrow Connector 93"/>
          <p:cNvCxnSpPr>
            <a:stCxn id="90" idx="2"/>
          </p:cNvCxnSpPr>
          <p:nvPr/>
        </p:nvCxnSpPr>
        <p:spPr>
          <a:xfrm flipH="1">
            <a:off x="11752971" y="3333391"/>
            <a:ext cx="161773" cy="31387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Arrow Connector 96"/>
          <p:cNvCxnSpPr>
            <a:stCxn id="88" idx="3"/>
          </p:cNvCxnSpPr>
          <p:nvPr/>
        </p:nvCxnSpPr>
        <p:spPr>
          <a:xfrm flipV="1">
            <a:off x="9221662" y="4663070"/>
            <a:ext cx="808602" cy="395996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Arrow Connector 97"/>
          <p:cNvCxnSpPr>
            <a:stCxn id="64" idx="3"/>
          </p:cNvCxnSpPr>
          <p:nvPr/>
        </p:nvCxnSpPr>
        <p:spPr>
          <a:xfrm>
            <a:off x="8494544" y="2876759"/>
            <a:ext cx="447678" cy="97559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Arrow Connector 103"/>
          <p:cNvCxnSpPr>
            <a:stCxn id="89" idx="1"/>
          </p:cNvCxnSpPr>
          <p:nvPr/>
        </p:nvCxnSpPr>
        <p:spPr>
          <a:xfrm flipH="1">
            <a:off x="11019153" y="6653011"/>
            <a:ext cx="364565" cy="53033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417703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represent a graph?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1" y="2603500"/>
            <a:ext cx="12238893" cy="6286500"/>
          </a:xfrm>
        </p:spPr>
        <p:txBody>
          <a:bodyPr/>
          <a:lstStyle/>
          <a:p>
            <a:r>
              <a:rPr lang="en-US" dirty="0" smtClean="0"/>
              <a:t>Vertices can be object with state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name of station, city, friend, IP address</a:t>
            </a:r>
          </a:p>
          <a:p>
            <a:r>
              <a:rPr lang="en-US" dirty="0" smtClean="0"/>
              <a:t>“Map” from vertex X (key) to a collection of vertices (value) reachable from X</a:t>
            </a:r>
          </a:p>
          <a:p>
            <a:r>
              <a:rPr lang="en-US" dirty="0" smtClean="0"/>
              <a:t>Note: in this way, do not need objects to explicitly represent edges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217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existing graph, there can be different operations we might need to do</a:t>
            </a:r>
          </a:p>
          <a:p>
            <a:r>
              <a:rPr lang="en-US" b="1" dirty="0" smtClean="0"/>
              <a:t>Path Finding</a:t>
            </a:r>
            <a:r>
              <a:rPr lang="en-US" dirty="0" smtClean="0"/>
              <a:t>: given two vertices (</a:t>
            </a:r>
            <a:r>
              <a:rPr lang="en-US" dirty="0" err="1" smtClean="0"/>
              <a:t>eg</a:t>
            </a:r>
            <a:r>
              <a:rPr lang="en-US" dirty="0" smtClean="0"/>
              <a:t>, 2 cities), find a path connecting them, and avoiding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51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5149</TotalTime>
  <Words>1591</Words>
  <Application>Microsoft Office PowerPoint</Application>
  <PresentationFormat>Custom</PresentationFormat>
  <Paragraphs>629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Helvetica Light</vt:lpstr>
      <vt:lpstr>Helvetica Neue</vt:lpstr>
      <vt:lpstr>White</vt:lpstr>
      <vt:lpstr>PG4200: Algorithms And Data Structures  Lesson 08:  Graphs</vt:lpstr>
      <vt:lpstr>Graphs</vt:lpstr>
      <vt:lpstr>PowerPoint Presentation</vt:lpstr>
      <vt:lpstr>PowerPoint Presentation</vt:lpstr>
      <vt:lpstr>PowerPoint Presentation</vt:lpstr>
      <vt:lpstr>PowerPoint Presentation</vt:lpstr>
      <vt:lpstr>Terminology</vt:lpstr>
      <vt:lpstr>How to represent a graph?</vt:lpstr>
      <vt:lpstr>Operations</vt:lpstr>
      <vt:lpstr>Maze / Labyrinth</vt:lpstr>
      <vt:lpstr>Thesus vs. the Minotaur</vt:lpstr>
      <vt:lpstr>Trémaux's Algorithm</vt:lpstr>
      <vt:lpstr>Depth-First Search (DFS)</vt:lpstr>
      <vt:lpstr>Example</vt:lpstr>
      <vt:lpstr>Recursion on 0</vt:lpstr>
      <vt:lpstr>Backtrack to X</vt:lpstr>
      <vt:lpstr>Evaluating 1 and then 3</vt:lpstr>
      <vt:lpstr>Evaluating 5 and then 4</vt:lpstr>
      <vt:lpstr>Backtracking Till 1</vt:lpstr>
      <vt:lpstr>Evaluating 2 and 1</vt:lpstr>
      <vt:lpstr>Final Path X, 1, 2, Y</vt:lpstr>
      <vt:lpstr>Breadth-First Search (BFS)</vt:lpstr>
      <vt:lpstr>Paths Starting From X</vt:lpstr>
      <vt:lpstr>From X to 5</vt:lpstr>
      <vt:lpstr>BFS Details</vt:lpstr>
      <vt:lpstr>Example</vt:lpstr>
      <vt:lpstr>Cont.</vt:lpstr>
      <vt:lpstr>Cont.</vt:lpstr>
      <vt:lpstr>Cont.</vt:lpstr>
      <vt:lpstr>Cont.</vt:lpstr>
      <vt:lpstr>Retrieve Path</vt:lpstr>
      <vt:lpstr>DFS or BFS?</vt:lpstr>
      <vt:lpstr>Weighted Graphs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dc:creator>arcur</dc:creator>
  <cp:lastModifiedBy>Andrea Arcuri</cp:lastModifiedBy>
  <cp:revision>432</cp:revision>
  <dcterms:modified xsi:type="dcterms:W3CDTF">2019-06-06T12:09:57Z</dcterms:modified>
</cp:coreProperties>
</file>